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7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7" r:id="rId9"/>
    <p:sldId id="268" r:id="rId10"/>
    <p:sldId id="271" r:id="rId11"/>
    <p:sldId id="269" r:id="rId12"/>
    <p:sldId id="270" r:id="rId13"/>
    <p:sldId id="274" r:id="rId14"/>
    <p:sldId id="275" r:id="rId15"/>
    <p:sldId id="272" r:id="rId16"/>
    <p:sldId id="276" r:id="rId17"/>
    <p:sldId id="289" r:id="rId18"/>
    <p:sldId id="299" r:id="rId19"/>
    <p:sldId id="300" r:id="rId20"/>
    <p:sldId id="301" r:id="rId21"/>
    <p:sldId id="302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0FF00"/>
    <a:srgbClr val="CCECFF"/>
    <a:srgbClr val="FF9999"/>
    <a:srgbClr val="FF9933"/>
    <a:srgbClr val="33CC33"/>
    <a:srgbClr val="66FF33"/>
    <a:srgbClr val="03F63B"/>
    <a:srgbClr val="CC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856A3-B494-4BB8-BCAC-6296F79C5037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LU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09212-7EBC-4CA2-BD8B-66FB2AF02DDD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716366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0C4A-6937-6449-9DA0-311DB7694656}" type="slidenum">
              <a:rPr lang="en-LU" smtClean="0"/>
              <a:t>16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251552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0C4A-6937-6449-9DA0-311DB7694656}" type="slidenum">
              <a:rPr lang="en-LU" smtClean="0"/>
              <a:t>17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524194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0C4A-6937-6449-9DA0-311DB7694656}" type="slidenum">
              <a:rPr lang="en-LU" smtClean="0"/>
              <a:t>18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640690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0C4A-6937-6449-9DA0-311DB7694656}" type="slidenum">
              <a:rPr lang="en-LU" smtClean="0"/>
              <a:t>21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05710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146E24-ADE5-151C-CCAD-E4AE45DF8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C7E808-86BC-95A5-9450-57CE464D3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295844-BD67-DA0E-69AE-3BA2C5DC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5381BE-71CC-AE98-A410-110638287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71CA8E-4783-B92A-4B9C-7A40CB89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75214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0E09F1-3D38-197E-FD7C-094ABA62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98E835-9B9C-4A4A-3955-D08D9B5BF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C9603B-77AE-05C4-9824-46F7CC56C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D97285-2756-7229-C0C2-B4F27D9D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890A31-E946-6B40-5B60-E7DD2D20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99800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25E9514-0B6C-F3B1-DDEE-77DD5671C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3F5DFA-BFAA-F5A5-5992-3CDD6AE7A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7207AF-5A25-AFDE-9A0A-71DB03409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3E2423-F978-978C-F0EE-276C2E35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BCD35B-825E-160E-3B97-29ADE841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22740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DA4C49-81F5-0646-B90A-BAB3B768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A30B8F-64E1-DA43-145F-22ED23B96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57CDEA-496D-0ABD-FD74-D6B3E838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6B13CB-9F24-DD89-C258-AB9BCCC3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BC971E-2703-4444-D244-40E0F83C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17268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F5C4F-7BBC-D2E6-6F22-3CDA9202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8B203A-F971-1D39-2873-E1298B352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55FCCC-E957-39D7-36D6-FC59A315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3D4C80-9C08-298A-79D9-F0B03005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5D1B4A-30A8-B0AC-1B84-57BE8BC7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70313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F42840-36E4-CE09-7491-0E37FF71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AC9BAD-3391-6D66-6EE3-78B73AE87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8BF35A-F690-E93A-6FB6-3EDCBE215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C803AB-098F-B4C0-E3ED-8FF9A138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324F14-B937-AB2C-33E7-B76D0E67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145D60-46A5-E822-6251-741E03C4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73381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F0CA6-4651-A939-4F98-078862E90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1A9F65-1E24-275F-A898-CCABB79C3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1949DF-57DC-D910-28F9-CEF63EA83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A7AC04-B6F3-20FD-AD6B-20EF0E02C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DE0E22-2135-41B3-FB67-6F4169E0E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86A629-1BF9-7CC0-CB55-5CC6DE90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F71918-86E6-79EF-65FB-7E16DAD2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B5DA6F-2B75-5EC3-170D-F0E9417E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36245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F3D794-E1F1-1082-1B51-236150101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19BBAE-C4FD-BD04-3D26-2E39FC11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A918A1-53A0-1830-75C1-4E5BC2144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301CA-3A10-4492-127E-788CBC18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15995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FFC228-906A-D05D-E455-A569A913B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642F1D6-35BF-B81B-DC59-BF77DA80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D0034D-272E-2E92-33B7-E717EEAA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59933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AA92EA-2B46-130F-038E-C97D7F0C8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100A1C-1E35-5B00-82A0-F7F84E756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C4FBCF-35CE-30B3-633E-455E7406A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509C20-DA73-F8C6-7DBC-72BE693C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92585E-5F31-D7A2-F6EB-77DCB97D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185A89-8744-447D-C285-9B89D1A0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79820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9AC44-92EC-BA90-7FD6-CC9767F0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3DB85A-99DE-04E0-1B61-2B0755381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LU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3BB77E-C835-1F8E-C046-BC9CED125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F9B606-3F7D-B45B-5148-485B76502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905AD0-5B9A-ACD2-46DF-4F3A2C88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190BC9-41EF-AC36-D6D5-24664B4C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44804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CB01E29-F372-DFF9-B745-9129EB4F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4C145E-6CD9-3F8A-5026-AB71A89CE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D084AF-49A0-796F-5B03-88E32A51D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4CB09-DF5A-455C-9E2E-037E2838EE33}" type="datetimeFigureOut">
              <a:rPr lang="fr-LU" smtClean="0"/>
              <a:t>02/06/2023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681C1B-0E72-5E03-28F5-4F998CF6A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A4F81B-BCE8-F95A-E472-B056CDE90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1F20F-D50F-4AE4-9A38-68C183466189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75176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5FB23-94EA-D9FE-A2C2-04B7C09A8F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9D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Conférence de Presse</a:t>
            </a:r>
            <a:endParaRPr lang="fr-LU" b="1" dirty="0">
              <a:solidFill>
                <a:srgbClr val="009D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5F2FC9-F462-20BF-F763-EB71FBF693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 du logement abordable</a:t>
            </a:r>
          </a:p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 du Projet « </a:t>
            </a:r>
            <a:r>
              <a:rPr lang="fr-FR" b="1" dirty="0" err="1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tiny</a:t>
            </a:r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houses</a:t>
            </a:r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0E2CF560-CCAD-F440-80C7-ECD7C4DF7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7475"/>
            <a:ext cx="3376922" cy="238760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9DC86A6-6747-690B-1B5B-EE1E10539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364" y="4177364"/>
            <a:ext cx="2680636" cy="2680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37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1EBA86-CB2E-913B-9B0D-60FCFBF49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7" y="976235"/>
            <a:ext cx="6622419" cy="5717230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2" y="0"/>
            <a:ext cx="117301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d’un </a:t>
            </a:r>
            <a:r>
              <a:rPr lang="fr-FR" b="1" dirty="0" err="1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tiny</a:t>
            </a:r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house &amp; </a:t>
            </a:r>
            <a:r>
              <a:rPr lang="fr-FR" b="1" dirty="0" err="1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house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6EC78D-8B51-D988-94B5-7B0CE8967D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17" t="5384" b="16400"/>
          <a:stretch/>
        </p:blipFill>
        <p:spPr>
          <a:xfrm>
            <a:off x="7913167" y="2199249"/>
            <a:ext cx="3904920" cy="32712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E8E478-561B-A0C1-8D45-7E83BEFFB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145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EAABA4-8751-45B6-76FF-89A01163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93" y="848629"/>
            <a:ext cx="10040908" cy="5915465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du site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417C7A-DA3B-5C37-2945-8E8A56C006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282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Vues 3D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24734-05DB-5D14-09D8-22AB0A4DD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477" y="1325563"/>
            <a:ext cx="8942821" cy="50412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748E3F-EA7E-2A15-4A82-9658131E2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594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Vues 3D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53AA57-43AC-B83D-4A20-522F43A11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476" y="1325562"/>
            <a:ext cx="8933007" cy="500020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AC99922-12CE-F4B9-6502-19D4B5935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3117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6A378B-8955-C42F-3AA7-5F71C8B25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76" y="1325562"/>
            <a:ext cx="8933007" cy="5011947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Vues 3D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7096CA-3504-2CDB-B863-9BBFC2C16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729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16C364-E1FB-0DB2-E7DE-46F74ED32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84" y="1299553"/>
            <a:ext cx="9047468" cy="5115316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Vues 3D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AA69F7-039A-B8CB-54E2-20E43E2D7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4270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32C3BB6-834E-7EDF-309C-E23254AF2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459"/>
            <a:ext cx="12303889" cy="689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6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51619F-ABE3-E2EC-6200-7C67AA8498EE}"/>
              </a:ext>
            </a:extLst>
          </p:cNvPr>
          <p:cNvSpPr/>
          <p:nvPr/>
        </p:nvSpPr>
        <p:spPr>
          <a:xfrm>
            <a:off x="231144" y="337608"/>
            <a:ext cx="11725504" cy="6037704"/>
          </a:xfrm>
          <a:prstGeom prst="rect">
            <a:avLst/>
          </a:prstGeom>
          <a:solidFill>
            <a:srgbClr val="3E5469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dirty="0"/>
          </a:p>
        </p:txBody>
      </p:sp>
      <p:pic>
        <p:nvPicPr>
          <p:cNvPr id="3" name="Picture 2" descr="A black rectangle with a white rectangle in the middle&#10;&#10;Description automatically generated with low confidence">
            <a:extLst>
              <a:ext uri="{FF2B5EF4-FFF2-40B4-BE49-F238E27FC236}">
                <a16:creationId xmlns:a16="http://schemas.microsoft.com/office/drawing/2014/main" id="{96875BAE-E1D3-D4E5-F1E6-14CE53D21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200" y="821318"/>
            <a:ext cx="3088576" cy="4428200"/>
          </a:xfrm>
          <a:prstGeom prst="rect">
            <a:avLst/>
          </a:prstGeom>
        </p:spPr>
      </p:pic>
      <p:pic>
        <p:nvPicPr>
          <p:cNvPr id="5" name="Picture 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36DAADEF-04B4-95A2-AAE0-20B8D372B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7" r="3867" b="5687"/>
          <a:stretch/>
        </p:blipFill>
        <p:spPr>
          <a:xfrm>
            <a:off x="-2377620" y="3138529"/>
            <a:ext cx="9420446" cy="334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358ED9-BA44-1E69-300F-994E1967CE1A}"/>
              </a:ext>
            </a:extLst>
          </p:cNvPr>
          <p:cNvSpPr txBox="1"/>
          <p:nvPr/>
        </p:nvSpPr>
        <p:spPr>
          <a:xfrm>
            <a:off x="6691553" y="790890"/>
            <a:ext cx="4962181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405267"/>
                </a:solidFill>
                <a:effectLst/>
              </a:rPr>
              <a:t>Mir </a:t>
            </a:r>
            <a:r>
              <a:rPr lang="en-GB" sz="2400" b="1" dirty="0" err="1">
                <a:solidFill>
                  <a:srgbClr val="405267"/>
                </a:solidFill>
                <a:effectLst/>
              </a:rPr>
              <a:t>baue</a:t>
            </a:r>
            <a:r>
              <a:rPr lang="en-GB" sz="2400" b="1" dirty="0">
                <a:solidFill>
                  <a:srgbClr val="405267"/>
                </a:solidFill>
                <a:effectLst/>
              </a:rPr>
              <a:t> fir </a:t>
            </a:r>
            <a:r>
              <a:rPr lang="en-GB" sz="2400" b="1" dirty="0" err="1">
                <a:solidFill>
                  <a:srgbClr val="405267"/>
                </a:solidFill>
                <a:effectLst/>
              </a:rPr>
              <a:t>Iech</a:t>
            </a:r>
            <a:r>
              <a:rPr lang="en-GB" sz="2400" b="1" dirty="0">
                <a:solidFill>
                  <a:srgbClr val="405267"/>
                </a:solidFill>
                <a:effectLst/>
              </a:rPr>
              <a:t>: </a:t>
            </a:r>
            <a:endParaRPr lang="en-GB" sz="2400" dirty="0">
              <a:solidFill>
                <a:srgbClr val="405267"/>
              </a:solidFill>
              <a:effectLst/>
            </a:endParaRPr>
          </a:p>
          <a:p>
            <a:r>
              <a:rPr lang="en-GB" sz="2000" dirty="0" err="1">
                <a:solidFill>
                  <a:srgbClr val="405267"/>
                </a:solidFill>
                <a:effectLst/>
              </a:rPr>
              <a:t>accélérer</a:t>
            </a:r>
            <a:r>
              <a:rPr lang="en-GB" sz="2000" dirty="0">
                <a:solidFill>
                  <a:srgbClr val="405267"/>
                </a:solidFill>
                <a:effectLst/>
              </a:rPr>
              <a:t> la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réalisation</a:t>
            </a:r>
            <a:r>
              <a:rPr lang="en-GB" sz="2000" dirty="0">
                <a:solidFill>
                  <a:srgbClr val="405267"/>
                </a:solidFill>
                <a:effectLst/>
              </a:rPr>
              <a:t> des grands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projets</a:t>
            </a:r>
            <a:r>
              <a:rPr lang="en-GB" sz="2000" dirty="0">
                <a:solidFill>
                  <a:srgbClr val="405267"/>
                </a:solidFill>
                <a:effectLst/>
              </a:rPr>
              <a:t> publics de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logements</a:t>
            </a:r>
            <a:r>
              <a:rPr lang="en-GB" sz="2000" dirty="0">
                <a:solidFill>
                  <a:srgbClr val="405267"/>
                </a:solidFill>
                <a:effectLst/>
              </a:rPr>
              <a:t>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abordables</a:t>
            </a:r>
            <a:endParaRPr lang="en-GB" sz="2000" dirty="0">
              <a:solidFill>
                <a:srgbClr val="405267"/>
              </a:solidFill>
              <a:effectLst/>
            </a:endParaRPr>
          </a:p>
          <a:p>
            <a:br>
              <a:rPr lang="en-GB" sz="2400" b="1" dirty="0">
                <a:solidFill>
                  <a:srgbClr val="405267"/>
                </a:solidFill>
                <a:effectLst/>
              </a:rPr>
            </a:br>
            <a:r>
              <a:rPr lang="en-GB" sz="2400" b="1" dirty="0" err="1">
                <a:solidFill>
                  <a:srgbClr val="405267"/>
                </a:solidFill>
                <a:effectLst/>
              </a:rPr>
              <a:t>Pacte</a:t>
            </a:r>
            <a:r>
              <a:rPr lang="en-GB" sz="2400" b="1" dirty="0">
                <a:solidFill>
                  <a:srgbClr val="405267"/>
                </a:solidFill>
                <a:effectLst/>
              </a:rPr>
              <a:t> </a:t>
            </a:r>
            <a:r>
              <a:rPr lang="en-GB" sz="2400" b="1" dirty="0" err="1">
                <a:solidFill>
                  <a:srgbClr val="405267"/>
                </a:solidFill>
                <a:effectLst/>
              </a:rPr>
              <a:t>Logement</a:t>
            </a:r>
            <a:r>
              <a:rPr lang="en-GB" sz="2400" b="1" dirty="0">
                <a:solidFill>
                  <a:srgbClr val="405267"/>
                </a:solidFill>
                <a:effectLst/>
              </a:rPr>
              <a:t> 2.0 :</a:t>
            </a:r>
            <a:endParaRPr lang="en-GB" sz="2400" dirty="0">
              <a:solidFill>
                <a:srgbClr val="405267"/>
              </a:solidFill>
              <a:effectLst/>
            </a:endParaRPr>
          </a:p>
          <a:p>
            <a:r>
              <a:rPr lang="en-GB" sz="2000" dirty="0" err="1">
                <a:solidFill>
                  <a:srgbClr val="405267"/>
                </a:solidFill>
                <a:effectLst/>
              </a:rPr>
              <a:t>une</a:t>
            </a:r>
            <a:r>
              <a:rPr lang="en-GB" sz="2000" dirty="0">
                <a:solidFill>
                  <a:srgbClr val="405267"/>
                </a:solidFill>
                <a:effectLst/>
              </a:rPr>
              <a:t> alliance avec les communes pour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une</a:t>
            </a:r>
            <a:r>
              <a:rPr lang="en-GB" sz="2000" dirty="0">
                <a:solidFill>
                  <a:srgbClr val="405267"/>
                </a:solidFill>
                <a:effectLst/>
              </a:rPr>
              <a:t> forte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dynamique</a:t>
            </a:r>
            <a:r>
              <a:rPr lang="en-GB" sz="2000" dirty="0">
                <a:solidFill>
                  <a:srgbClr val="405267"/>
                </a:solidFill>
                <a:effectLst/>
              </a:rPr>
              <a:t> locale</a:t>
            </a:r>
          </a:p>
          <a:p>
            <a:endParaRPr lang="en-GB" sz="2400" dirty="0">
              <a:solidFill>
                <a:srgbClr val="405267"/>
              </a:solidFill>
            </a:endParaRPr>
          </a:p>
          <a:p>
            <a:r>
              <a:rPr lang="en-GB" sz="2400" b="1" dirty="0" err="1">
                <a:solidFill>
                  <a:srgbClr val="405267"/>
                </a:solidFill>
              </a:rPr>
              <a:t>Soutien</a:t>
            </a:r>
            <a:r>
              <a:rPr lang="en-GB" sz="2400" b="1" dirty="0">
                <a:solidFill>
                  <a:srgbClr val="405267"/>
                </a:solidFill>
              </a:rPr>
              <a:t> aux </a:t>
            </a:r>
            <a:r>
              <a:rPr lang="en-GB" sz="2400" b="1" dirty="0" err="1">
                <a:solidFill>
                  <a:srgbClr val="405267"/>
                </a:solidFill>
              </a:rPr>
              <a:t>développeurs</a:t>
            </a:r>
            <a:r>
              <a:rPr lang="en-GB" sz="2400" b="1" dirty="0">
                <a:solidFill>
                  <a:srgbClr val="405267"/>
                </a:solidFill>
              </a:rPr>
              <a:t>:</a:t>
            </a:r>
          </a:p>
          <a:p>
            <a:r>
              <a:rPr lang="en-GB" sz="2000" dirty="0">
                <a:solidFill>
                  <a:srgbClr val="405267"/>
                </a:solidFill>
              </a:rPr>
              <a:t>des </a:t>
            </a:r>
            <a:r>
              <a:rPr lang="en-GB" sz="2000" dirty="0" err="1">
                <a:solidFill>
                  <a:srgbClr val="405267"/>
                </a:solidFill>
              </a:rPr>
              <a:t>outils</a:t>
            </a:r>
            <a:r>
              <a:rPr lang="en-GB" sz="2000" dirty="0">
                <a:solidFill>
                  <a:srgbClr val="405267"/>
                </a:solidFill>
              </a:rPr>
              <a:t> </a:t>
            </a:r>
            <a:r>
              <a:rPr lang="en-GB" sz="2000" dirty="0" err="1">
                <a:solidFill>
                  <a:srgbClr val="405267"/>
                </a:solidFill>
              </a:rPr>
              <a:t>étatiques</a:t>
            </a:r>
            <a:r>
              <a:rPr lang="en-GB" sz="2000" dirty="0">
                <a:solidFill>
                  <a:srgbClr val="405267"/>
                </a:solidFill>
              </a:rPr>
              <a:t> pour assurer le </a:t>
            </a:r>
            <a:r>
              <a:rPr lang="en-GB" sz="2000" dirty="0" err="1">
                <a:solidFill>
                  <a:srgbClr val="405267"/>
                </a:solidFill>
              </a:rPr>
              <a:t>financement</a:t>
            </a:r>
            <a:r>
              <a:rPr lang="en-GB" sz="2000" dirty="0">
                <a:solidFill>
                  <a:srgbClr val="405267"/>
                </a:solidFill>
              </a:rPr>
              <a:t> et la </a:t>
            </a:r>
            <a:r>
              <a:rPr lang="en-GB" sz="2000" dirty="0" err="1">
                <a:solidFill>
                  <a:srgbClr val="405267"/>
                </a:solidFill>
              </a:rPr>
              <a:t>qualité</a:t>
            </a:r>
            <a:endParaRPr lang="en-GB" sz="2000" dirty="0">
              <a:solidFill>
                <a:srgbClr val="405267"/>
              </a:solidFill>
              <a:effectLst/>
            </a:endParaRPr>
          </a:p>
          <a:p>
            <a:br>
              <a:rPr lang="en-GB" sz="2400" b="1" dirty="0">
                <a:solidFill>
                  <a:srgbClr val="405267"/>
                </a:solidFill>
                <a:effectLst/>
              </a:rPr>
            </a:br>
            <a:r>
              <a:rPr lang="en-GB" sz="2400" b="1" dirty="0" err="1">
                <a:solidFill>
                  <a:srgbClr val="405267"/>
                </a:solidFill>
                <a:effectLst/>
              </a:rPr>
              <a:t>Autres</a:t>
            </a:r>
            <a:r>
              <a:rPr lang="en-GB" sz="2400" b="1" dirty="0">
                <a:solidFill>
                  <a:srgbClr val="405267"/>
                </a:solidFill>
                <a:effectLst/>
              </a:rPr>
              <a:t> leviers indispensables :</a:t>
            </a:r>
            <a:endParaRPr lang="en-GB" sz="2400" dirty="0">
              <a:solidFill>
                <a:srgbClr val="405267"/>
              </a:solidFill>
              <a:effectLst/>
            </a:endParaRPr>
          </a:p>
          <a:p>
            <a:r>
              <a:rPr lang="en-GB" sz="2000" dirty="0" err="1">
                <a:solidFill>
                  <a:srgbClr val="405267"/>
                </a:solidFill>
                <a:effectLst/>
              </a:rPr>
              <a:t>l’aménagement</a:t>
            </a:r>
            <a:r>
              <a:rPr lang="en-GB" sz="2000" dirty="0">
                <a:solidFill>
                  <a:srgbClr val="405267"/>
                </a:solidFill>
                <a:effectLst/>
              </a:rPr>
              <a:t> communal et la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fiscalité</a:t>
            </a:r>
            <a:endParaRPr lang="en-GB" sz="2000" dirty="0">
              <a:solidFill>
                <a:srgbClr val="405267"/>
              </a:solidFill>
              <a:effectLst/>
            </a:endParaRPr>
          </a:p>
          <a:p>
            <a:endParaRPr lang="en-GB" sz="2400" dirty="0">
              <a:solidFill>
                <a:srgbClr val="405267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40200"/>
            <a:ext cx="8730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1. </a:t>
            </a:r>
            <a:r>
              <a:rPr lang="en-GB" sz="1600" b="1" dirty="0" err="1">
                <a:solidFill>
                  <a:schemeClr val="bg1"/>
                </a:solidFill>
              </a:rPr>
              <a:t>Une</a:t>
            </a:r>
            <a:r>
              <a:rPr lang="en-GB" sz="1600" b="1" dirty="0">
                <a:solidFill>
                  <a:schemeClr val="bg1"/>
                </a:solidFill>
              </a:rPr>
              <a:t> augmentation massive de </a:t>
            </a:r>
            <a:r>
              <a:rPr lang="en-GB" sz="1600" b="1" dirty="0" err="1">
                <a:solidFill>
                  <a:schemeClr val="bg1"/>
                </a:solidFill>
              </a:rPr>
              <a:t>logements</a:t>
            </a:r>
            <a:r>
              <a:rPr lang="en-GB" sz="1600" b="1" dirty="0">
                <a:solidFill>
                  <a:schemeClr val="bg1"/>
                </a:solidFill>
              </a:rPr>
              <a:t> publics, </a:t>
            </a:r>
            <a:r>
              <a:rPr lang="en-GB" sz="1600" b="1" dirty="0" err="1">
                <a:solidFill>
                  <a:schemeClr val="bg1"/>
                </a:solidFill>
              </a:rPr>
              <a:t>abordables</a:t>
            </a:r>
            <a:r>
              <a:rPr lang="en-GB" sz="1600" b="1" dirty="0">
                <a:solidFill>
                  <a:schemeClr val="bg1"/>
                </a:solidFill>
              </a:rPr>
              <a:t> et durables!</a:t>
            </a:r>
          </a:p>
        </p:txBody>
      </p:sp>
    </p:spTree>
    <p:extLst>
      <p:ext uri="{BB962C8B-B14F-4D97-AF65-F5344CB8AC3E}">
        <p14:creationId xmlns:p14="http://schemas.microsoft.com/office/powerpoint/2010/main" val="1401959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51619F-ABE3-E2EC-6200-7C67AA8498EE}"/>
              </a:ext>
            </a:extLst>
          </p:cNvPr>
          <p:cNvSpPr/>
          <p:nvPr/>
        </p:nvSpPr>
        <p:spPr>
          <a:xfrm>
            <a:off x="160805" y="346400"/>
            <a:ext cx="11725504" cy="6037704"/>
          </a:xfrm>
          <a:prstGeom prst="rect">
            <a:avLst/>
          </a:prstGeom>
          <a:solidFill>
            <a:srgbClr val="3E5469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EB082E4-3B7E-CE4E-3C3C-4BE0CBC72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53" y="1353862"/>
            <a:ext cx="5122445" cy="463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358ED9-BA44-1E69-300F-994E1967CE1A}"/>
              </a:ext>
            </a:extLst>
          </p:cNvPr>
          <p:cNvSpPr txBox="1"/>
          <p:nvPr/>
        </p:nvSpPr>
        <p:spPr>
          <a:xfrm>
            <a:off x="6797544" y="795317"/>
            <a:ext cx="46031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405267"/>
                </a:solidFill>
                <a:effectLst/>
              </a:rPr>
              <a:t>Plus de </a:t>
            </a:r>
            <a:r>
              <a:rPr lang="en-GB" sz="2400" b="1" dirty="0" err="1">
                <a:solidFill>
                  <a:srgbClr val="405267"/>
                </a:solidFill>
                <a:effectLst/>
              </a:rPr>
              <a:t>transparence</a:t>
            </a:r>
            <a:r>
              <a:rPr lang="en-GB" sz="2400" b="1" dirty="0">
                <a:solidFill>
                  <a:srgbClr val="405267"/>
                </a:solidFill>
                <a:effectLst/>
              </a:rPr>
              <a:t> : </a:t>
            </a:r>
            <a:endParaRPr lang="en-GB" sz="2400" dirty="0">
              <a:solidFill>
                <a:srgbClr val="3E5469"/>
              </a:solidFill>
              <a:effectLst/>
            </a:endParaRPr>
          </a:p>
          <a:p>
            <a:r>
              <a:rPr lang="en-GB" sz="2000" dirty="0">
                <a:solidFill>
                  <a:srgbClr val="3E5469"/>
                </a:solidFill>
                <a:effectLst/>
              </a:rPr>
              <a:t>la </a:t>
            </a:r>
            <a:r>
              <a:rPr lang="en-GB" sz="2000" dirty="0" err="1">
                <a:solidFill>
                  <a:srgbClr val="3E5469"/>
                </a:solidFill>
                <a:effectLst/>
              </a:rPr>
              <a:t>réforme</a:t>
            </a:r>
            <a:r>
              <a:rPr lang="en-GB" sz="2000" dirty="0">
                <a:solidFill>
                  <a:srgbClr val="3E5469"/>
                </a:solidFill>
                <a:effectLst/>
              </a:rPr>
              <a:t> de la </a:t>
            </a:r>
            <a:r>
              <a:rPr lang="en-GB" sz="2000" dirty="0" err="1">
                <a:solidFill>
                  <a:srgbClr val="3E5469"/>
                </a:solidFill>
                <a:effectLst/>
              </a:rPr>
              <a:t>loi</a:t>
            </a:r>
            <a:r>
              <a:rPr lang="en-GB" sz="2000" dirty="0">
                <a:solidFill>
                  <a:srgbClr val="3E5469"/>
                </a:solidFill>
                <a:effectLst/>
              </a:rPr>
              <a:t> sur le </a:t>
            </a:r>
            <a:r>
              <a:rPr lang="en-GB" sz="2000" dirty="0" err="1">
                <a:solidFill>
                  <a:srgbClr val="3E5469"/>
                </a:solidFill>
                <a:effectLst/>
              </a:rPr>
              <a:t>logement</a:t>
            </a:r>
            <a:r>
              <a:rPr lang="en-GB" sz="2000" dirty="0">
                <a:solidFill>
                  <a:srgbClr val="3E5469"/>
                </a:solidFill>
                <a:effectLst/>
              </a:rPr>
              <a:t> </a:t>
            </a:r>
            <a:r>
              <a:rPr lang="en-GB" sz="2000" dirty="0" err="1">
                <a:solidFill>
                  <a:srgbClr val="3E5469"/>
                </a:solidFill>
                <a:effectLst/>
              </a:rPr>
              <a:t>abordable</a:t>
            </a:r>
            <a:r>
              <a:rPr lang="en-GB" sz="2000" dirty="0">
                <a:solidFill>
                  <a:srgbClr val="3E5469"/>
                </a:solidFill>
                <a:effectLst/>
              </a:rPr>
              <a:t> </a:t>
            </a:r>
            <a:r>
              <a:rPr lang="en-GB" sz="2000" dirty="0" err="1">
                <a:solidFill>
                  <a:srgbClr val="3E5469"/>
                </a:solidFill>
                <a:effectLst/>
              </a:rPr>
              <a:t>renforce</a:t>
            </a:r>
            <a:r>
              <a:rPr lang="en-GB" sz="2000" dirty="0">
                <a:solidFill>
                  <a:srgbClr val="3E5469"/>
                </a:solidFill>
                <a:effectLst/>
              </a:rPr>
              <a:t> </a:t>
            </a:r>
            <a:r>
              <a:rPr lang="en-GB" sz="2000" dirty="0" err="1">
                <a:solidFill>
                  <a:srgbClr val="3E5469"/>
                </a:solidFill>
                <a:effectLst/>
              </a:rPr>
              <a:t>l'équité</a:t>
            </a:r>
            <a:r>
              <a:rPr lang="en-GB" sz="2000" dirty="0">
                <a:solidFill>
                  <a:srgbClr val="3E5469"/>
                </a:solidFill>
                <a:effectLst/>
              </a:rPr>
              <a:t> pour les </a:t>
            </a:r>
            <a:r>
              <a:rPr lang="en-GB" sz="2000" b="1" dirty="0" err="1">
                <a:solidFill>
                  <a:srgbClr val="3E5469"/>
                </a:solidFill>
                <a:effectLst/>
              </a:rPr>
              <a:t>logements</a:t>
            </a:r>
            <a:r>
              <a:rPr lang="en-GB" sz="2000" b="1" dirty="0">
                <a:solidFill>
                  <a:srgbClr val="3E5469"/>
                </a:solidFill>
                <a:effectLst/>
              </a:rPr>
              <a:t> publics</a:t>
            </a:r>
          </a:p>
          <a:p>
            <a:br>
              <a:rPr lang="en-GB" sz="2400" b="1" dirty="0">
                <a:solidFill>
                  <a:srgbClr val="3E5469"/>
                </a:solidFill>
                <a:effectLst/>
              </a:rPr>
            </a:br>
            <a:r>
              <a:rPr lang="en-GB" sz="2400" b="1" dirty="0">
                <a:solidFill>
                  <a:srgbClr val="405267"/>
                </a:solidFill>
                <a:effectLst/>
              </a:rPr>
              <a:t>Plus </a:t>
            </a:r>
            <a:r>
              <a:rPr lang="en-GB" sz="2400" b="1" dirty="0" err="1">
                <a:solidFill>
                  <a:srgbClr val="405267"/>
                </a:solidFill>
                <a:effectLst/>
              </a:rPr>
              <a:t>d’aides</a:t>
            </a:r>
            <a:r>
              <a:rPr lang="en-GB" sz="2400" b="1" dirty="0">
                <a:solidFill>
                  <a:srgbClr val="405267"/>
                </a:solidFill>
                <a:effectLst/>
              </a:rPr>
              <a:t> : </a:t>
            </a:r>
            <a:endParaRPr lang="en-GB" sz="2400" dirty="0">
              <a:solidFill>
                <a:srgbClr val="405267"/>
              </a:solidFill>
              <a:effectLst/>
            </a:endParaRPr>
          </a:p>
          <a:p>
            <a:r>
              <a:rPr lang="en-GB" sz="2000" dirty="0">
                <a:solidFill>
                  <a:srgbClr val="405267"/>
                </a:solidFill>
                <a:effectLst/>
              </a:rPr>
              <a:t>simplifier et augmenter les aides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individuelles</a:t>
            </a:r>
            <a:r>
              <a:rPr lang="en-GB" sz="2000" dirty="0">
                <a:solidFill>
                  <a:srgbClr val="405267"/>
                </a:solidFill>
                <a:effectLst/>
              </a:rPr>
              <a:t> </a:t>
            </a:r>
            <a:r>
              <a:rPr lang="en-GB" sz="2000" dirty="0">
                <a:solidFill>
                  <a:srgbClr val="405267"/>
                </a:solidFill>
              </a:rPr>
              <a:t>pour </a:t>
            </a:r>
            <a:r>
              <a:rPr lang="en-GB" sz="2000" b="1" dirty="0">
                <a:solidFill>
                  <a:srgbClr val="405267"/>
                </a:solidFill>
              </a:rPr>
              <a:t>le </a:t>
            </a:r>
            <a:r>
              <a:rPr lang="en-GB" sz="2000" b="1" dirty="0" err="1">
                <a:solidFill>
                  <a:srgbClr val="405267"/>
                </a:solidFill>
              </a:rPr>
              <a:t>marché</a:t>
            </a:r>
            <a:r>
              <a:rPr lang="en-GB" sz="2000" b="1" dirty="0">
                <a:solidFill>
                  <a:srgbClr val="405267"/>
                </a:solidFill>
              </a:rPr>
              <a:t> </a:t>
            </a:r>
            <a:r>
              <a:rPr lang="en-GB" sz="2000" b="1" dirty="0" err="1">
                <a:solidFill>
                  <a:srgbClr val="405267"/>
                </a:solidFill>
              </a:rPr>
              <a:t>privé</a:t>
            </a:r>
            <a:endParaRPr lang="en-GB" sz="2000" b="1" dirty="0">
              <a:solidFill>
                <a:srgbClr val="405267"/>
              </a:solidFill>
              <a:effectLst/>
            </a:endParaRPr>
          </a:p>
          <a:p>
            <a:br>
              <a:rPr lang="en-GB" sz="2400" b="1" dirty="0">
                <a:solidFill>
                  <a:srgbClr val="405267"/>
                </a:solidFill>
                <a:effectLst/>
              </a:rPr>
            </a:br>
            <a:r>
              <a:rPr lang="en-GB" sz="2400" b="1" dirty="0">
                <a:solidFill>
                  <a:srgbClr val="405267"/>
                </a:solidFill>
                <a:effectLst/>
              </a:rPr>
              <a:t>Plus de protection :</a:t>
            </a:r>
            <a:endParaRPr lang="en-GB" sz="2400" dirty="0">
              <a:solidFill>
                <a:srgbClr val="405267"/>
              </a:solidFill>
              <a:effectLst/>
            </a:endParaRPr>
          </a:p>
          <a:p>
            <a:r>
              <a:rPr lang="en-GB" sz="2000" dirty="0" err="1">
                <a:solidFill>
                  <a:srgbClr val="405267"/>
                </a:solidFill>
                <a:effectLst/>
              </a:rPr>
              <a:t>mieux</a:t>
            </a:r>
            <a:r>
              <a:rPr lang="en-GB" sz="2000" dirty="0">
                <a:solidFill>
                  <a:srgbClr val="405267"/>
                </a:solidFill>
                <a:effectLst/>
              </a:rPr>
              <a:t>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encadrer</a:t>
            </a:r>
            <a:r>
              <a:rPr lang="en-GB" sz="2000" dirty="0">
                <a:solidFill>
                  <a:srgbClr val="405267"/>
                </a:solidFill>
                <a:effectLst/>
              </a:rPr>
              <a:t> le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marché</a:t>
            </a:r>
            <a:r>
              <a:rPr lang="en-GB" sz="2000" dirty="0">
                <a:solidFill>
                  <a:srgbClr val="405267"/>
                </a:solidFill>
                <a:effectLst/>
              </a:rPr>
              <a:t>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privé</a:t>
            </a:r>
            <a:r>
              <a:rPr lang="en-GB" sz="2000" dirty="0">
                <a:solidFill>
                  <a:srgbClr val="405267"/>
                </a:solidFill>
                <a:effectLst/>
              </a:rPr>
              <a:t> </a:t>
            </a:r>
            <a:br>
              <a:rPr lang="en-GB" sz="2000" dirty="0">
                <a:solidFill>
                  <a:srgbClr val="405267"/>
                </a:solidFill>
                <a:effectLst/>
              </a:rPr>
            </a:br>
            <a:r>
              <a:rPr lang="en-GB" sz="2000" dirty="0">
                <a:solidFill>
                  <a:srgbClr val="405267"/>
                </a:solidFill>
                <a:effectLst/>
              </a:rPr>
              <a:t>et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lutter</a:t>
            </a:r>
            <a:r>
              <a:rPr lang="en-GB" sz="2000" dirty="0">
                <a:solidFill>
                  <a:srgbClr val="405267"/>
                </a:solidFill>
                <a:effectLst/>
              </a:rPr>
              <a:t>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contre</a:t>
            </a:r>
            <a:r>
              <a:rPr lang="en-GB" sz="2000" dirty="0">
                <a:solidFill>
                  <a:srgbClr val="405267"/>
                </a:solidFill>
                <a:effectLst/>
              </a:rPr>
              <a:t> les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loyers</a:t>
            </a:r>
            <a:r>
              <a:rPr lang="en-GB" sz="2000" dirty="0">
                <a:solidFill>
                  <a:srgbClr val="405267"/>
                </a:solidFill>
                <a:effectLst/>
              </a:rPr>
              <a:t> </a:t>
            </a:r>
            <a:r>
              <a:rPr lang="en-GB" sz="2000" dirty="0" err="1">
                <a:solidFill>
                  <a:srgbClr val="405267"/>
                </a:solidFill>
                <a:effectLst/>
              </a:rPr>
              <a:t>excessifs</a:t>
            </a:r>
            <a:r>
              <a:rPr lang="en-GB" sz="2000" dirty="0">
                <a:solidFill>
                  <a:srgbClr val="405267"/>
                </a:solidFill>
                <a:effectLst/>
              </a:rPr>
              <a:t> </a:t>
            </a:r>
            <a:br>
              <a:rPr lang="en-GB" sz="2000" dirty="0">
                <a:solidFill>
                  <a:srgbClr val="405267"/>
                </a:solidFill>
                <a:effectLst/>
              </a:rPr>
            </a:br>
            <a:r>
              <a:rPr lang="en-GB" sz="2000" dirty="0">
                <a:solidFill>
                  <a:srgbClr val="405267"/>
                </a:solidFill>
                <a:effectLst/>
              </a:rPr>
              <a:t>du </a:t>
            </a:r>
            <a:r>
              <a:rPr lang="en-GB" sz="2000" b="1" dirty="0" err="1">
                <a:solidFill>
                  <a:srgbClr val="405267"/>
                </a:solidFill>
                <a:effectLst/>
              </a:rPr>
              <a:t>marché</a:t>
            </a:r>
            <a:r>
              <a:rPr lang="en-GB" sz="2000" b="1" dirty="0">
                <a:solidFill>
                  <a:srgbClr val="405267"/>
                </a:solidFill>
                <a:effectLst/>
              </a:rPr>
              <a:t> </a:t>
            </a:r>
            <a:r>
              <a:rPr lang="en-GB" sz="2000" b="1" dirty="0" err="1">
                <a:solidFill>
                  <a:srgbClr val="405267"/>
                </a:solidFill>
                <a:effectLst/>
              </a:rPr>
              <a:t>privé</a:t>
            </a:r>
            <a:endParaRPr lang="en-GB" sz="2000" b="1" dirty="0">
              <a:solidFill>
                <a:srgbClr val="405267"/>
              </a:solidFill>
              <a:effectLst/>
            </a:endParaRPr>
          </a:p>
          <a:p>
            <a:endParaRPr lang="en-GB" sz="1600" dirty="0">
              <a:solidFill>
                <a:srgbClr val="405267"/>
              </a:solidFill>
              <a:effectLst/>
            </a:endParaRP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E9FEAD5-ACF0-C69A-1380-2A50C8FF6D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92"/>
          <a:stretch/>
        </p:blipFill>
        <p:spPr>
          <a:xfrm>
            <a:off x="-2022879" y="2638250"/>
            <a:ext cx="8686889" cy="4460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D74B6-7C60-AEB2-6C5D-4AD3F7C52BBA}"/>
              </a:ext>
            </a:extLst>
          </p:cNvPr>
          <p:cNvSpPr txBox="1"/>
          <p:nvPr/>
        </p:nvSpPr>
        <p:spPr>
          <a:xfrm>
            <a:off x="155331" y="6508103"/>
            <a:ext cx="1051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effectLst/>
              </a:rPr>
              <a:t>2. Plus de protection pour le particulier et un </a:t>
            </a:r>
            <a:r>
              <a:rPr lang="en-GB" sz="1600" b="1" dirty="0" err="1">
                <a:solidFill>
                  <a:schemeClr val="bg1"/>
                </a:solidFill>
                <a:effectLst/>
              </a:rPr>
              <a:t>meilleur</a:t>
            </a:r>
            <a:r>
              <a:rPr lang="en-GB" sz="1600" b="1" dirty="0">
                <a:solidFill>
                  <a:schemeClr val="bg1"/>
                </a:solidFill>
                <a:effectLst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</a:rPr>
              <a:t>encadrement</a:t>
            </a:r>
            <a:r>
              <a:rPr lang="en-GB" sz="1600" b="1" dirty="0">
                <a:solidFill>
                  <a:schemeClr val="bg1"/>
                </a:solidFill>
                <a:effectLst/>
              </a:rPr>
              <a:t> du </a:t>
            </a:r>
            <a:r>
              <a:rPr lang="en-GB" sz="1600" b="1" dirty="0" err="1">
                <a:solidFill>
                  <a:schemeClr val="bg1"/>
                </a:solidFill>
                <a:effectLst/>
              </a:rPr>
              <a:t>marché</a:t>
            </a:r>
            <a:r>
              <a:rPr lang="en-GB" sz="1600" b="1" dirty="0">
                <a:solidFill>
                  <a:schemeClr val="bg1"/>
                </a:solidFill>
                <a:effectLst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</a:rPr>
              <a:t>privé</a:t>
            </a:r>
            <a:r>
              <a:rPr lang="en-GB" sz="1600" dirty="0">
                <a:solidFill>
                  <a:schemeClr val="bg1"/>
                </a:solidFill>
                <a:effectLst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107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D18-EC49-C44D-89FD-01E6C933E676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54" y="-18768"/>
            <a:ext cx="12352366" cy="6948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D74B6-7C60-AEB2-6C5D-4AD3F7C52BBA}"/>
              </a:ext>
            </a:extLst>
          </p:cNvPr>
          <p:cNvSpPr txBox="1"/>
          <p:nvPr/>
        </p:nvSpPr>
        <p:spPr>
          <a:xfrm>
            <a:off x="0" y="6598364"/>
            <a:ext cx="6486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</a:t>
            </a:r>
            <a:r>
              <a:rPr lang="en-GB" sz="1000" dirty="0">
                <a:solidFill>
                  <a:schemeClr val="bg1"/>
                </a:solidFill>
                <a:effectLst/>
              </a:rPr>
              <a:t> </a:t>
            </a:r>
            <a:r>
              <a:rPr lang="en-GB" sz="1000" dirty="0" err="1">
                <a:solidFill>
                  <a:schemeClr val="bg1"/>
                </a:solidFill>
                <a:effectLst/>
              </a:rPr>
              <a:t>Loftmobile</a:t>
            </a:r>
            <a:r>
              <a:rPr lang="en-GB" sz="1000" dirty="0">
                <a:solidFill>
                  <a:schemeClr val="bg1"/>
                </a:solidFill>
                <a:effectLst/>
              </a:rPr>
              <a:t> – Markus Bach / </a:t>
            </a:r>
            <a:r>
              <a:rPr lang="en-GB" sz="1000" dirty="0" err="1">
                <a:solidFill>
                  <a:schemeClr val="bg1"/>
                </a:solidFill>
                <a:effectLst/>
              </a:rPr>
              <a:t>Kleiner</a:t>
            </a:r>
            <a:r>
              <a:rPr lang="en-GB" sz="1000" dirty="0">
                <a:solidFill>
                  <a:schemeClr val="bg1"/>
                </a:solidFill>
                <a:effectLst/>
              </a:rPr>
              <a:t> </a:t>
            </a:r>
            <a:r>
              <a:rPr lang="en-GB" sz="1000" dirty="0" err="1">
                <a:solidFill>
                  <a:schemeClr val="bg1"/>
                </a:solidFill>
                <a:effectLst/>
              </a:rPr>
              <a:t>wohnen</a:t>
            </a:r>
            <a:r>
              <a:rPr lang="en-GB" sz="1000" dirty="0">
                <a:solidFill>
                  <a:schemeClr val="bg1"/>
                </a:solidFill>
                <a:effectLst/>
              </a:rPr>
              <a:t> </a:t>
            </a:r>
            <a:r>
              <a:rPr lang="en-GB" sz="1000" dirty="0" err="1">
                <a:solidFill>
                  <a:schemeClr val="bg1"/>
                </a:solidFill>
                <a:effectLst/>
              </a:rPr>
              <a:t>Magazin</a:t>
            </a:r>
            <a:r>
              <a:rPr lang="en-GB" sz="1000" dirty="0">
                <a:solidFill>
                  <a:schemeClr val="bg1"/>
                </a:solidFill>
                <a:effectLst/>
              </a:rPr>
              <a:t>. </a:t>
            </a:r>
            <a:r>
              <a:rPr lang="en-GB" sz="1000" dirty="0" err="1">
                <a:solidFill>
                  <a:schemeClr val="bg1"/>
                </a:solidFill>
                <a:effectLst/>
              </a:rPr>
              <a:t>Édition</a:t>
            </a:r>
            <a:r>
              <a:rPr lang="en-GB" sz="1000" dirty="0">
                <a:solidFill>
                  <a:schemeClr val="bg1"/>
                </a:solidFill>
                <a:effectLst/>
              </a:rPr>
              <a:t> 2021/2022</a:t>
            </a:r>
          </a:p>
        </p:txBody>
      </p:sp>
    </p:spTree>
    <p:extLst>
      <p:ext uri="{BB962C8B-B14F-4D97-AF65-F5344CB8AC3E}">
        <p14:creationId xmlns:p14="http://schemas.microsoft.com/office/powerpoint/2010/main" val="10654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7FECDDCD-7EF8-D3FB-9E40-AE0611468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363739-392A-28B8-1D8F-3BDF0CA90C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59" b="3411"/>
          <a:stretch/>
        </p:blipFill>
        <p:spPr>
          <a:xfrm>
            <a:off x="3085595" y="1033599"/>
            <a:ext cx="6020809" cy="5696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18CD7B0-B63E-61F4-746D-76F649DAF78C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9D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 du logement abordable</a:t>
            </a:r>
            <a:endParaRPr lang="fr-LU" b="1" dirty="0">
              <a:solidFill>
                <a:srgbClr val="009D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2D4473-2594-2929-D331-7111E39198D0}"/>
              </a:ext>
            </a:extLst>
          </p:cNvPr>
          <p:cNvSpPr txBox="1"/>
          <p:nvPr/>
        </p:nvSpPr>
        <p:spPr>
          <a:xfrm>
            <a:off x="233136" y="2882367"/>
            <a:ext cx="1876647" cy="738664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5 maisons unifamiliales achevées en 2020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A839946-9E7A-1D6C-8743-ACA69771C02C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109783" y="3208562"/>
            <a:ext cx="1409594" cy="431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D12A2DA-C208-FAE3-9F26-271E1C084B41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8851605" y="2168677"/>
            <a:ext cx="882557" cy="2077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8519B53-4667-DEA8-83B5-56FD9312878D}"/>
              </a:ext>
            </a:extLst>
          </p:cNvPr>
          <p:cNvSpPr txBox="1"/>
          <p:nvPr/>
        </p:nvSpPr>
        <p:spPr>
          <a:xfrm>
            <a:off x="9734162" y="1691623"/>
            <a:ext cx="2114537" cy="954107"/>
          </a:xfrm>
          <a:prstGeom prst="rect">
            <a:avLst/>
          </a:prstGeom>
          <a:solidFill>
            <a:srgbClr val="CCECFF">
              <a:alpha val="1882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Projet d’extension de la Cité Princess Amélie (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Fonds du Logement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-&gt; ~33 maisons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14C9BE5-0DB0-C719-53F4-993A74C0829D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7937205" y="619064"/>
            <a:ext cx="1623290" cy="6994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2DBA2F49-B337-8CCF-73F1-4F1EAD0D636A}"/>
              </a:ext>
            </a:extLst>
          </p:cNvPr>
          <p:cNvSpPr txBox="1"/>
          <p:nvPr/>
        </p:nvSpPr>
        <p:spPr>
          <a:xfrm>
            <a:off x="9560495" y="357454"/>
            <a:ext cx="1747229" cy="523220"/>
          </a:xfrm>
          <a:prstGeom prst="rect">
            <a:avLst/>
          </a:prstGeom>
          <a:solidFill>
            <a:srgbClr val="CCECFF">
              <a:alpha val="1882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Projet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SNHBM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-&gt; 40 appartements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7DE691F-860F-D71D-55C6-9D888FC58482}"/>
              </a:ext>
            </a:extLst>
          </p:cNvPr>
          <p:cNvSpPr txBox="1"/>
          <p:nvPr/>
        </p:nvSpPr>
        <p:spPr>
          <a:xfrm>
            <a:off x="10172782" y="1070985"/>
            <a:ext cx="1531088" cy="523220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appartement en location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9C45F80-10C2-6379-AEEF-309B456E297E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7400259" y="1332595"/>
            <a:ext cx="2772523" cy="5546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F6EBDB01-8162-0A87-AEB8-2E77B80FED51}"/>
              </a:ext>
            </a:extLst>
          </p:cNvPr>
          <p:cNvSpPr txBox="1"/>
          <p:nvPr/>
        </p:nvSpPr>
        <p:spPr>
          <a:xfrm>
            <a:off x="10268190" y="2829516"/>
            <a:ext cx="1835886" cy="523220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maison unifamiliale en location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111A428-D045-ABE9-0199-67A2F9BC262D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7799228" y="2882367"/>
            <a:ext cx="2468962" cy="2087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FD77A5D6-FB53-06E7-E31F-888361F2FD59}"/>
              </a:ext>
            </a:extLst>
          </p:cNvPr>
          <p:cNvSpPr txBox="1"/>
          <p:nvPr/>
        </p:nvSpPr>
        <p:spPr>
          <a:xfrm>
            <a:off x="9924076" y="3535363"/>
            <a:ext cx="2045133" cy="523220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Projet de 2 résidences logement abordable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362F230-45B1-E17F-536D-DA57B1782CA4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7476816" y="3105800"/>
            <a:ext cx="2447260" cy="6911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09805429-CFCC-E0B9-9FAB-6D550D5FEEA5}"/>
              </a:ext>
            </a:extLst>
          </p:cNvPr>
          <p:cNvSpPr txBox="1"/>
          <p:nvPr/>
        </p:nvSpPr>
        <p:spPr>
          <a:xfrm>
            <a:off x="1212167" y="5894507"/>
            <a:ext cx="1127052" cy="523220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Projet « 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tiny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houses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9CF9D4-8FF4-DA0F-3FC0-098BAA2979C5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2339219" y="6156117"/>
            <a:ext cx="1515083" cy="3446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1E66456F-F01B-7D58-A176-BFCFA482AB10}"/>
              </a:ext>
            </a:extLst>
          </p:cNvPr>
          <p:cNvSpPr txBox="1"/>
          <p:nvPr/>
        </p:nvSpPr>
        <p:spPr>
          <a:xfrm>
            <a:off x="10270969" y="4320193"/>
            <a:ext cx="1695838" cy="523220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Rénovation maison bi-familiale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00041020-C9A8-7059-54E4-C92AF70DB79D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7256721" y="3336903"/>
            <a:ext cx="3014248" cy="1244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C0EB511D-9CAD-CF89-9373-0EB3ECA5960E}"/>
              </a:ext>
            </a:extLst>
          </p:cNvPr>
          <p:cNvSpPr txBox="1"/>
          <p:nvPr/>
        </p:nvSpPr>
        <p:spPr>
          <a:xfrm>
            <a:off x="9847520" y="4986346"/>
            <a:ext cx="1695838" cy="523220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Rénovation maison unifamiliale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9D9D759-DABB-455E-D1AE-3FFDF9BA7192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6468111" y="3627342"/>
            <a:ext cx="3379409" cy="1620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3E356053-74AD-1405-9EFC-7C6C3760368B}"/>
              </a:ext>
            </a:extLst>
          </p:cNvPr>
          <p:cNvSpPr txBox="1"/>
          <p:nvPr/>
        </p:nvSpPr>
        <p:spPr>
          <a:xfrm>
            <a:off x="225193" y="4484841"/>
            <a:ext cx="1835886" cy="523220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maison unifamiliale en location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B3AEA3D6-33AE-BC39-F2A5-6965B7793553}"/>
              </a:ext>
            </a:extLst>
          </p:cNvPr>
          <p:cNvCxnSpPr>
            <a:cxnSpLocks/>
            <a:endCxn id="53" idx="3"/>
          </p:cNvCxnSpPr>
          <p:nvPr/>
        </p:nvCxnSpPr>
        <p:spPr>
          <a:xfrm flipH="1">
            <a:off x="2061079" y="3429000"/>
            <a:ext cx="4171126" cy="13174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3F72F82C-73AA-6A40-EDDB-3E3FBE3B8A84}"/>
              </a:ext>
            </a:extLst>
          </p:cNvPr>
          <p:cNvCxnSpPr>
            <a:cxnSpLocks/>
            <a:endCxn id="68" idx="3"/>
          </p:cNvCxnSpPr>
          <p:nvPr/>
        </p:nvCxnSpPr>
        <p:spPr>
          <a:xfrm flipH="1" flipV="1">
            <a:off x="2544405" y="1396692"/>
            <a:ext cx="3694068" cy="15225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364D7649-E5FB-C6C2-18B9-E23F9BAD2A86}"/>
              </a:ext>
            </a:extLst>
          </p:cNvPr>
          <p:cNvCxnSpPr>
            <a:cxnSpLocks/>
            <a:endCxn id="63" idx="3"/>
          </p:cNvCxnSpPr>
          <p:nvPr/>
        </p:nvCxnSpPr>
        <p:spPr>
          <a:xfrm flipH="1">
            <a:off x="2071767" y="4328911"/>
            <a:ext cx="3234558" cy="11529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ECDAE112-38D6-C79A-36F1-3EFD438A717F}"/>
              </a:ext>
            </a:extLst>
          </p:cNvPr>
          <p:cNvSpPr txBox="1"/>
          <p:nvPr/>
        </p:nvSpPr>
        <p:spPr>
          <a:xfrm>
            <a:off x="540679" y="5220229"/>
            <a:ext cx="1531088" cy="523220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Studio en construction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F28875E-AE23-86EF-142B-A08622B2BBB3}"/>
              </a:ext>
            </a:extLst>
          </p:cNvPr>
          <p:cNvSpPr txBox="1"/>
          <p:nvPr/>
        </p:nvSpPr>
        <p:spPr>
          <a:xfrm>
            <a:off x="564608" y="1027360"/>
            <a:ext cx="1979797" cy="738664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maison unifamiliale mis à disposition à des  réfugiés ukrainiens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E876125-CEBD-0E5D-A3CD-6E2498B7F940}"/>
              </a:ext>
            </a:extLst>
          </p:cNvPr>
          <p:cNvSpPr txBox="1"/>
          <p:nvPr/>
        </p:nvSpPr>
        <p:spPr>
          <a:xfrm>
            <a:off x="534803" y="1891203"/>
            <a:ext cx="1979797" cy="523220"/>
          </a:xfrm>
          <a:prstGeom prst="rect">
            <a:avLst/>
          </a:prstGeom>
          <a:solidFill>
            <a:srgbClr val="92D050">
              <a:alpha val="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Rénovation maison unifamiliale</a:t>
            </a:r>
            <a:endParaRPr lang="fr-L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FD2F4E62-60D1-5CB1-5B37-27C305969839}"/>
              </a:ext>
            </a:extLst>
          </p:cNvPr>
          <p:cNvCxnSpPr>
            <a:cxnSpLocks/>
            <a:endCxn id="69" idx="3"/>
          </p:cNvCxnSpPr>
          <p:nvPr/>
        </p:nvCxnSpPr>
        <p:spPr>
          <a:xfrm flipH="1" flipV="1">
            <a:off x="2514600" y="2152813"/>
            <a:ext cx="3675743" cy="8893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9B63A1D5-BB54-9077-07C5-533C2B7E1C44}"/>
              </a:ext>
            </a:extLst>
          </p:cNvPr>
          <p:cNvSpPr txBox="1"/>
          <p:nvPr/>
        </p:nvSpPr>
        <p:spPr>
          <a:xfrm>
            <a:off x="5726995" y="6084078"/>
            <a:ext cx="33794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Vert: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projet achevé</a:t>
            </a:r>
          </a:p>
          <a:p>
            <a:r>
              <a:rPr lang="fr-FR" sz="12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</a:t>
            </a:r>
            <a:r>
              <a:rPr lang="fr-F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projet en construction / rénovation</a:t>
            </a:r>
          </a:p>
          <a:p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Rouge: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projet en planification</a:t>
            </a:r>
            <a:endParaRPr lang="fr-L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9EFCC677-9960-B4A5-74BC-3DA007718751}"/>
              </a:ext>
            </a:extLst>
          </p:cNvPr>
          <p:cNvSpPr txBox="1"/>
          <p:nvPr/>
        </p:nvSpPr>
        <p:spPr>
          <a:xfrm>
            <a:off x="3493227" y="1006829"/>
            <a:ext cx="181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© geoportail.lu </a:t>
            </a:r>
            <a:endParaRPr lang="fr-LU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40D94E-97F5-6EF6-D396-761CFDEC4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448" y="5743448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9056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D18-EC49-C44D-89FD-01E6C933E67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7176"/>
            <a:ext cx="12265819" cy="86867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34" y="6590932"/>
            <a:ext cx="7867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 </a:t>
            </a:r>
            <a:r>
              <a:rPr lang="en-GB" sz="1000" dirty="0" err="1">
                <a:solidFill>
                  <a:schemeClr val="bg1"/>
                </a:solidFill>
              </a:rPr>
              <a:t>Schwörerhaus</a:t>
            </a:r>
            <a:r>
              <a:rPr lang="en-GB" sz="1000" dirty="0">
                <a:solidFill>
                  <a:schemeClr val="bg1"/>
                </a:solidFill>
              </a:rPr>
              <a:t> / </a:t>
            </a:r>
            <a:r>
              <a:rPr lang="en-GB" sz="1000" dirty="0" err="1">
                <a:solidFill>
                  <a:schemeClr val="bg1"/>
                </a:solidFill>
              </a:rPr>
              <a:t>Kleiner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wohnen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Magazin</a:t>
            </a:r>
            <a:r>
              <a:rPr lang="en-GB" sz="1000" dirty="0">
                <a:solidFill>
                  <a:schemeClr val="bg1"/>
                </a:solidFill>
              </a:rPr>
              <a:t>. </a:t>
            </a:r>
            <a:r>
              <a:rPr lang="en-GB" sz="1000" dirty="0" err="1">
                <a:solidFill>
                  <a:schemeClr val="bg1"/>
                </a:solidFill>
              </a:rPr>
              <a:t>Édition</a:t>
            </a:r>
            <a:r>
              <a:rPr lang="en-GB" sz="1000" dirty="0">
                <a:solidFill>
                  <a:schemeClr val="bg1"/>
                </a:solidFill>
              </a:rPr>
              <a:t> 2021/2022</a:t>
            </a:r>
          </a:p>
        </p:txBody>
      </p:sp>
    </p:spTree>
    <p:extLst>
      <p:ext uri="{BB962C8B-B14F-4D97-AF65-F5344CB8AC3E}">
        <p14:creationId xmlns:p14="http://schemas.microsoft.com/office/powerpoint/2010/main" val="2610579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F907AA0-831E-4394-3E9D-8057C3919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459"/>
            <a:ext cx="12303889" cy="689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0E7E9C2-98FE-2793-A9BE-8598B051B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6C4E1C8-A039-D358-3F50-26E960E8B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55D2E9-D95E-CB2C-AC21-9828D0AAB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735" y="1325563"/>
            <a:ext cx="8646529" cy="484749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FC354B7C-52BB-B6C0-C4C2-8784DB183949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9D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« </a:t>
            </a:r>
            <a:r>
              <a:rPr lang="fr-FR" b="1" dirty="0" err="1">
                <a:solidFill>
                  <a:srgbClr val="009D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tiny</a:t>
            </a:r>
            <a:r>
              <a:rPr lang="fr-FR" b="1" dirty="0">
                <a:solidFill>
                  <a:srgbClr val="009D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009D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houses</a:t>
            </a:r>
            <a:r>
              <a:rPr lang="fr-FR" b="1" dirty="0">
                <a:solidFill>
                  <a:srgbClr val="009D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  <a:endParaRPr lang="fr-LU" b="1" dirty="0">
              <a:solidFill>
                <a:srgbClr val="009D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009636-11FD-66D9-20A6-74B1B6559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444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C0E5D-597C-FC3C-B8ED-DB5A9506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3" y="0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Emplacement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52FD5089-C745-978A-9A50-B6487273E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2DF670-DB03-0626-B07A-52C6778E3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51445C-ABD0-8AAA-9CD5-B845DBDDF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925" y="1060013"/>
            <a:ext cx="9270598" cy="5569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764C36-2DBD-669B-02A6-92DD8AD4C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16215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056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6EE19C-C452-A11B-BA06-2377F0CD2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705" y="1144539"/>
            <a:ext cx="8730590" cy="5298837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 de la situation existante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9E0877-3F08-CF0C-970C-260D65B24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7035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CBCD52-1FF0-745F-7B43-F50F22415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6" t="5230" r="14699"/>
          <a:stretch/>
        </p:blipFill>
        <p:spPr>
          <a:xfrm>
            <a:off x="365909" y="1383323"/>
            <a:ext cx="4954772" cy="46027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7B293F-7FD7-CF5D-F4ED-B088BD6B4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286" y="2027849"/>
            <a:ext cx="6796714" cy="344682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Avantages </a:t>
            </a:r>
            <a:r>
              <a:rPr lang="fr-FR" b="1" dirty="0" err="1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tiny</a:t>
            </a:r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houses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FE5818-788E-4A9A-DC23-740986010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902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42E155D-5393-4B31-72AA-64D38ECB7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907" y="1079137"/>
            <a:ext cx="7301023" cy="4422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Composants préfabriqués - EC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7FEE19-4CA9-573A-63EF-755E7952A1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0" t="7676" r="3754"/>
          <a:stretch/>
        </p:blipFill>
        <p:spPr>
          <a:xfrm>
            <a:off x="186070" y="2960219"/>
            <a:ext cx="5917318" cy="32614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8CAC5A-C1C5-1917-156C-9D4AB66AB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388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Fondations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B6A68B-FF95-D17B-E3D4-1D2AB0C44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262" y="1446501"/>
            <a:ext cx="9309475" cy="46493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888638-B68B-59C2-E97A-009129D1D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314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0741AC98-C376-2028-4D60-82246FD6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76963"/>
            <a:ext cx="1018898" cy="720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5EBDB-59F3-0D25-FE90-27494892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682" y="6221656"/>
            <a:ext cx="1440358" cy="5424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2D50D7D-FACD-8812-DD20-9C1EB7F2B1C7}"/>
              </a:ext>
            </a:extLst>
          </p:cNvPr>
          <p:cNvSpPr txBox="1">
            <a:spLocks/>
          </p:cNvSpPr>
          <p:nvPr/>
        </p:nvSpPr>
        <p:spPr>
          <a:xfrm>
            <a:off x="879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96B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Fonctions partagées</a:t>
            </a:r>
            <a:endParaRPr lang="fr-LU" b="1" dirty="0">
              <a:solidFill>
                <a:srgbClr val="96B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303892-F1FD-9D4F-616C-949B5EFD6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938" y="1472418"/>
            <a:ext cx="8140123" cy="50807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FE1BA2-3EAA-AA37-293E-7876C9429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7464" y="6590"/>
            <a:ext cx="1114551" cy="111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9349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313</Words>
  <Application>Microsoft Office PowerPoint</Application>
  <PresentationFormat>Grand écran</PresentationFormat>
  <Paragraphs>59</Paragraphs>
  <Slides>21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Conférence de Presse</vt:lpstr>
      <vt:lpstr>Présentation PowerPoint</vt:lpstr>
      <vt:lpstr>Présentation PowerPoint</vt:lpstr>
      <vt:lpstr>Emplacement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Conférence de Presse</dc:title>
  <dc:creator>CHD CHD</dc:creator>
  <cp:lastModifiedBy>Jessie Thill</cp:lastModifiedBy>
  <cp:revision>31</cp:revision>
  <dcterms:created xsi:type="dcterms:W3CDTF">2023-05-30T06:46:28Z</dcterms:created>
  <dcterms:modified xsi:type="dcterms:W3CDTF">2023-06-02T11:55:12Z</dcterms:modified>
</cp:coreProperties>
</file>